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66FFC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E40-DCEE-2208-461F-9C14FA4CA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3184D-A696-7D9A-D04F-8C920412D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12F5A-CD90-2F0E-1C02-BFB035B6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EC393-320A-6BA5-77DD-A1DC9ABF2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709BA-4C7D-F8D4-A793-91BD7458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03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4C27-BC39-4D04-BE7C-8E56CE16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70DDC-B909-A84B-2A36-99A5CF12F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65618-BA0E-CB96-6068-36B83E67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1F4F4-692D-EA45-194C-7FB2EEFC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4981C-4EED-0BC8-CB2E-ACD72F55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423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AA75EA-3F11-8300-8D36-05EA0BBDD8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B49F5-83FD-FA48-CCBA-72AC546DA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2916-AD4A-61DE-1395-053CDC5E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12673-4825-DCC5-0C28-9F241D077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690C3-DC9F-BCFB-BC0A-BDF698B2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69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0422-93FA-99FA-6A6B-7F6456B4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13DE8-2C59-3F8B-A1F9-CB5C1C181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39E0D-212C-D83F-D74E-CF7431C6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A93E9-2E90-3EDA-D561-2B07E27D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67F1C-7EAC-E393-CE80-F4196787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23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4255A-BC63-E9C5-9330-95E83517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B6258-5FF0-AEEA-3994-C59FFEF10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3108E-34DF-D5E2-5521-A0D6659B6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26FD7-6A22-C7D2-C6F8-83AB0B3A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17E5A-9BB3-59FC-3F28-3D36DE64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52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79FC-79D8-0A28-5326-29335781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DB2BF-F253-D086-0134-1BA6E0E0A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7696E-039A-7FEA-759F-955626B7B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60DEA-1CDA-129C-730A-D2408C6D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25EC4-3AED-45F3-5270-91BCA8D1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C236A-51B0-6914-0AA6-F8F14E63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72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D636-FA42-D0DF-42AB-87B0B62E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0D414-8971-2D39-F6F7-F5D85C270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837E4-366F-6EFC-98E6-0C743E440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9C15B-9304-7886-7758-132850284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46EF9-A18F-74B4-54AE-EDC595B0F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B47968-9E6E-A9E2-1279-EFC5656D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7C1A2-7284-AA3D-C93D-B3432760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0D1C9-1AD6-E677-2F35-EE9F0F69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402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7925-B773-BDAC-251D-2363F3F0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7EFA9-C9BC-C653-B730-0012094F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1732B-1F5F-95A3-AB4B-0327201B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2C95F-15CB-D33B-1B98-5856EAAC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34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315CB6-853D-FC3E-4C5D-8DC78CB68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D9C2B-994B-9F53-E13A-6862FD10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1A400-089A-013F-79F0-8E36B171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506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6AD8-63B6-E001-E5F4-3549A238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15D1-E3DF-926D-E59B-BAF4F1DB8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92F6A-9790-2FE9-0C6D-F51EB9731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78A51-FCCA-7AAC-8227-AA74ABC1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A7E5E-004F-90A1-1ABA-6B5B5AC1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F43B2-72DF-13B1-8973-BE3E4D2BB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57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85DD-957C-5FCA-C6C8-6A5CF777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8F523-BCD8-768C-FA2F-D4C05FFC6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40459-666C-8239-D54E-F05F5EDE5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975CD-552B-2E75-9E49-2743167A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54950-D1C4-B32E-5130-8DCE8AC3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DA5A6-1901-5A0E-D70A-AF031C9E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273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41149-29C4-9AF0-DB8F-4996B177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D8B31-A720-CDB2-C637-212BD757B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780FA-BD22-D59F-31E4-A643750EE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F5AF2-0E3B-4983-B52E-5226E4CADD78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3C516-9C95-48A2-69E3-5AE9B966E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36B35-0E7C-D540-DD67-3C570F6DC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C0B27-F7BD-41BB-BE33-19AE65D06B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7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B9A9A-3C3C-7474-E0CD-494EF5D8A1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F1F27-7D48-E169-15F6-F252C1D92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77BA3-F17C-8865-0BAF-57612303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5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48EB-1F9B-1836-28D0-42885985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How It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405E-B3BD-FB46-2496-E5847360B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Trained on 80% of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Validated on 20% test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cross-validation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Applied Grid Search for hyperparameter 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</a:t>
            </a:r>
            <a:r>
              <a:rPr lang="en-US" b="1" dirty="0">
                <a:solidFill>
                  <a:schemeClr val="bg1"/>
                </a:solidFill>
              </a:rPr>
              <a:t>F1-score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ROC-AUC</a:t>
            </a:r>
            <a:r>
              <a:rPr lang="en-US" dirty="0">
                <a:solidFill>
                  <a:schemeClr val="bg1"/>
                </a:solidFill>
              </a:rPr>
              <a:t> for evaluation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4896C1C-3BD6-8C49-75FB-CC0103C18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0" y="22066"/>
            <a:ext cx="125730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38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B50E-98BD-F458-440D-29923AD7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Why Dual-Training is Game-Changer: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AC313-54ED-8BDB-6E36-27896EE1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59" y="2506662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Mimics human second opinion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Reduces prescription overload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Builds trust in AI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Promotes safer diagnostics</a:t>
            </a:r>
          </a:p>
          <a:p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9218" name="Picture 2" descr="The Future of Diabetes Care – Artificial Intelligence, Telemedicine, and  Automated Insulin Delivery | DiaTribe">
            <a:extLst>
              <a:ext uri="{FF2B5EF4-FFF2-40B4-BE49-F238E27FC236}">
                <a16:creationId xmlns:a16="http://schemas.microsoft.com/office/drawing/2014/main" id="{49D8C519-DC90-158C-FA35-E817CC783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23" y="1507085"/>
            <a:ext cx="5644055" cy="4600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6CE77EF-B32E-9A77-845A-4BB71147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0" y="22066"/>
            <a:ext cx="125730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4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181-F34D-7826-2322-5B7CE8A4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  <a:latin typeface="Copperplate Gothic Bold" panose="020E0705020206020404" pitchFamily="34" charset="0"/>
              </a:rPr>
              <a:t>Future Enhancements: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F3CD-050E-5D82-7FC4-89CF6246E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3" y="2330121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Real-time wearable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Support for multi-disease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Continuous learning from patient feedback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Doctor-AI collaboration dashboard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0246" name="Picture 6" descr="Healthcare technology Medical revolution and the advance of technology  Medical Research Ai IntelligenceTransformation of innovation and technology  for future Health | Premium AI-generated image">
            <a:extLst>
              <a:ext uri="{FF2B5EF4-FFF2-40B4-BE49-F238E27FC236}">
                <a16:creationId xmlns:a16="http://schemas.microsoft.com/office/drawing/2014/main" id="{86384E08-7C37-4FDC-3E2B-8216A161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406278"/>
            <a:ext cx="4473794" cy="49598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D5C6C6-0041-B9E1-9734-EAB57D0CB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0" y="22066"/>
            <a:ext cx="125730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5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0805-E3E7-0D8F-A2B4-6C7B45C9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  <a:latin typeface="Copperplate Gothic Bold" panose="020E0705020206020404" pitchFamily="34" charset="0"/>
              </a:rPr>
              <a:t>Conclusion: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DDD0-058B-D0E5-0406-F2ACEB78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Harlow Solid Italic" panose="04030604020F02020D02" pitchFamily="82" charset="0"/>
              </a:rPr>
              <a:t>“When artificial intelligence collaborates with human intelligence, we don’t just predict diseases — we prevent despair.”</a:t>
            </a:r>
          </a:p>
          <a:p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arlow Solid Italic" panose="04030604020F02020D02" pitchFamily="82" charset="0"/>
              </a:rPr>
              <a:t>“True healthcare isn't just about treating illness — it's about predicting and preventing it, intelligently.”</a:t>
            </a:r>
          </a:p>
          <a:p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arlow Solid Italic" panose="04030604020F02020D02" pitchFamily="82" charset="0"/>
              </a:rPr>
              <a:t>“We trained the machine twice, so patients don’t have to think twice.”</a:t>
            </a:r>
          </a:p>
          <a:p>
            <a:endParaRPr lang="en-US" dirty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arlow Solid Italic" panose="04030604020F02020D02" pitchFamily="82" charset="0"/>
              </a:rPr>
              <a:t>“The future of diagnosis isn't in the hospital — it's in the harmony of data, intelligence, and care.”</a:t>
            </a:r>
            <a:endParaRPr lang="en-IN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0F87E58-DA1C-E3E5-DF92-2A09F1477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0" y="22066"/>
            <a:ext cx="125730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89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5FBF-930E-75BD-9350-11BA9E72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lgerian" panose="04020705040A02060702" pitchFamily="82" charset="0"/>
              </a:rPr>
              <a:t>              </a:t>
            </a:r>
            <a:r>
              <a:rPr lang="en-US" sz="6600" dirty="0">
                <a:solidFill>
                  <a:srgbClr val="FFC000"/>
                </a:solidFill>
                <a:latin typeface="Algerian" panose="04020705040A02060702" pitchFamily="82" charset="0"/>
              </a:rPr>
              <a:t>THANKYOU</a:t>
            </a:r>
            <a:endParaRPr lang="en-IN" sz="6600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7F36A-6A5A-D9A9-7DBF-836BEB26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45" y="1690688"/>
            <a:ext cx="10377055" cy="4486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049EB-E865-6D45-6D1E-2F89D2028702}"/>
              </a:ext>
            </a:extLst>
          </p:cNvPr>
          <p:cNvSpPr txBox="1"/>
          <p:nvPr/>
        </p:nvSpPr>
        <p:spPr>
          <a:xfrm>
            <a:off x="2800410" y="3472160"/>
            <a:ext cx="6891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alace Script MT" panose="030303020206070C0B05" pitchFamily="66" charset="0"/>
              </a:rPr>
              <a:t>“”Your health, empowered by intelligence.”</a:t>
            </a:r>
            <a:endParaRPr lang="en-IN" sz="5400" dirty="0">
              <a:solidFill>
                <a:schemeClr val="bg1"/>
              </a:solidFill>
              <a:latin typeface="Palace Script MT" panose="030303020206070C0B05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AC19A-E481-B676-E675-3AB9C1216A75}"/>
              </a:ext>
            </a:extLst>
          </p:cNvPr>
          <p:cNvSpPr txBox="1"/>
          <p:nvPr/>
        </p:nvSpPr>
        <p:spPr>
          <a:xfrm>
            <a:off x="8809171" y="5946129"/>
            <a:ext cx="284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Any Questions?</a:t>
            </a:r>
            <a:endParaRPr lang="en-IN" sz="2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98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AEEF-4456-D29C-429C-2C10708D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 err="1">
                <a:solidFill>
                  <a:srgbClr val="00B0F0"/>
                </a:solidFill>
                <a:latin typeface="Copperplate Gothic Bold" panose="020E0705020206020404" pitchFamily="34" charset="0"/>
              </a:rPr>
              <a:t>GlucoAI</a:t>
            </a:r>
            <a:r>
              <a:rPr lang="en-IN" sz="3600" b="1" dirty="0">
                <a:solidFill>
                  <a:srgbClr val="00B0F0"/>
                </a:solidFill>
                <a:latin typeface="Copperplate Gothic Bold" panose="020E0705020206020404" pitchFamily="34" charset="0"/>
              </a:rPr>
              <a:t>: Smart Diabetes Risk Predictor</a:t>
            </a:r>
            <a:endParaRPr lang="en-IN" sz="3600" dirty="0">
              <a:solidFill>
                <a:srgbClr val="00B0F0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0E65D-53AA-3B32-DEE4-8332F1E00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366" y="1825624"/>
            <a:ext cx="9333186" cy="4667251"/>
          </a:xfrm>
        </p:spPr>
      </p:pic>
    </p:spTree>
    <p:extLst>
      <p:ext uri="{BB962C8B-B14F-4D97-AF65-F5344CB8AC3E}">
        <p14:creationId xmlns:p14="http://schemas.microsoft.com/office/powerpoint/2010/main" val="1355300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365A-4844-0C5F-C84F-5B5CB0F9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66FFCC"/>
                </a:solidFill>
                <a:latin typeface="Garamond" panose="02020404030301010803" pitchFamily="18" charset="0"/>
              </a:rPr>
              <a:t>Early Diagnosis, Smarter Decisions with AI</a:t>
            </a:r>
            <a:endParaRPr lang="en-IN" sz="3600" dirty="0">
              <a:solidFill>
                <a:srgbClr val="66FFCC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EFB5F2-63AB-373C-BA56-865F22991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0" y="22066"/>
            <a:ext cx="1257300" cy="10058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B875DB-E0B7-CC51-944C-5B365B937E35}"/>
              </a:ext>
            </a:extLst>
          </p:cNvPr>
          <p:cNvSpPr txBox="1"/>
          <p:nvPr/>
        </p:nvSpPr>
        <p:spPr>
          <a:xfrm>
            <a:off x="7170444" y="4734552"/>
            <a:ext cx="47549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Team Members:</a:t>
            </a:r>
          </a:p>
          <a:p>
            <a:r>
              <a:rPr lang="en-US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Abhishek G M , 4NI22IS005</a:t>
            </a:r>
          </a:p>
          <a:p>
            <a:r>
              <a:rPr lang="en-US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Akash R A , 4NI22IS014</a:t>
            </a:r>
          </a:p>
          <a:p>
            <a:r>
              <a:rPr lang="en-US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Sriharsha M , 4NI22IS252</a:t>
            </a:r>
          </a:p>
          <a:p>
            <a:r>
              <a:rPr lang="en-US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Harshith C , 4NI22IS253</a:t>
            </a:r>
            <a:endParaRPr lang="en-IN" sz="2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1028" name="Picture 4" descr="AI-powered diabetes prediction Archives - Bigtvlive English">
            <a:extLst>
              <a:ext uri="{FF2B5EF4-FFF2-40B4-BE49-F238E27FC236}">
                <a16:creationId xmlns:a16="http://schemas.microsoft.com/office/drawing/2014/main" id="{D50D8F26-DEB5-45F8-3FB3-ECB71454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81958"/>
            <a:ext cx="6789444" cy="482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F2E7B-A8CE-82A6-25B0-EA1FC5185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B0F0"/>
                </a:solidFill>
                <a:latin typeface="Copperplate Gothic Bold" panose="020E0705020206020404" pitchFamily="34" charset="0"/>
              </a:rPr>
              <a:t>Introduction :</a:t>
            </a:r>
            <a:endParaRPr lang="en-IN" dirty="0">
              <a:solidFill>
                <a:srgbClr val="00B0F0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668AA6F-F5A9-2BDA-391E-C1B3FB287D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559" y="1865440"/>
            <a:ext cx="675550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Diabetes is a chronic illness affecting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millions worldwide.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Early and accurate diagnosis is crucial.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Traditional methods often lead to over-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prescription or under-diagnosis.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Goal: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Use AI to accurately predict diabetes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and minimize unnecessary prescriptions.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2E166-4889-F7E4-56AC-FFE9BA269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67" y="1427930"/>
            <a:ext cx="4608806" cy="4478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496C2DB-7EF6-D8BF-8C6A-78707D30E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0" y="22066"/>
            <a:ext cx="125730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4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5548-193A-5980-0510-5AE0E285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  <a:latin typeface="Copperplate Gothic Bold" panose="020E0705020206020404" pitchFamily="34" charset="0"/>
              </a:rPr>
              <a:t>Problem Statement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72894-439F-13ED-7363-B59ACD388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1" y="1878149"/>
            <a:ext cx="8740009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Century" panose="02040604050505020304" pitchFamily="18" charset="0"/>
              </a:rPr>
              <a:t>Manual diagnosis often lacks consistency.</a:t>
            </a:r>
          </a:p>
          <a:p>
            <a:pPr marL="0" indent="0">
              <a:buNone/>
            </a:pPr>
            <a:endParaRPr lang="en-US" sz="21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Century" panose="02040604050505020304" pitchFamily="18" charset="0"/>
              </a:rPr>
              <a:t>Existing AI models may overfit or produce false positives.</a:t>
            </a:r>
          </a:p>
          <a:p>
            <a:pPr marL="0" indent="0">
              <a:buNone/>
            </a:pPr>
            <a:endParaRPr lang="en-US" sz="21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Century" panose="02040604050505020304" pitchFamily="18" charset="0"/>
              </a:rPr>
              <a:t>Patients sometimes get unneeded medical prescriptions.</a:t>
            </a:r>
          </a:p>
          <a:p>
            <a:pPr marL="0" indent="0">
              <a:buNone/>
            </a:pPr>
            <a:endParaRPr lang="en-US" sz="21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Century" panose="02040604050505020304" pitchFamily="18" charset="0"/>
              </a:rPr>
              <a:t>How can we make a more reliable, intelligent prediction 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  <a:latin typeface="Century" panose="02040604050505020304" pitchFamily="18" charset="0"/>
              </a:rPr>
              <a:t>   system?</a:t>
            </a:r>
          </a:p>
          <a:p>
            <a:pPr marL="0" indent="0">
              <a:buNone/>
            </a:pPr>
            <a:endParaRPr lang="en-IN" sz="20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CEF587-3816-EEA4-C0EF-062292627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0" y="22066"/>
            <a:ext cx="1257300" cy="1005840"/>
          </a:xfrm>
          <a:prstGeom prst="rect">
            <a:avLst/>
          </a:prstGeom>
        </p:spPr>
      </p:pic>
      <p:pic>
        <p:nvPicPr>
          <p:cNvPr id="7" name="Picture 2" descr="Pancreas Problems - Diabetes, Pancreatitis - Causes, Treatments">
            <a:extLst>
              <a:ext uri="{FF2B5EF4-FFF2-40B4-BE49-F238E27FC236}">
                <a16:creationId xmlns:a16="http://schemas.microsoft.com/office/drawing/2014/main" id="{AE8406A3-D4EF-3A10-E374-0B1ED2518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1338619"/>
            <a:ext cx="4214648" cy="48908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10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359A-551F-F590-9E33-32880E35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Innovative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C4E3-B100-3BD1-2791-D0B540861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3" y="2025322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Dual-stage Model Training:</a:t>
            </a: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Primary Model: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 Predicts </a:t>
            </a:r>
          </a:p>
          <a:p>
            <a:pPr marL="457200" lvl="1" indent="0">
              <a:buNone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    potential diabetes cases.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Secondary Validator Model: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  <a:p>
            <a:pPr marL="457200" lvl="1" indent="0">
              <a:buNone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    Filters out false positives to avoid </a:t>
            </a:r>
          </a:p>
          <a:p>
            <a:pPr marL="457200" lvl="1" indent="0">
              <a:buNone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    unnecessary treatment.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Inspired by </a:t>
            </a: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human-AI collaboration: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   a second opinion AI.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C48FD910-3109-D85E-E49A-79157E3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0" y="22066"/>
            <a:ext cx="1257300" cy="1005840"/>
          </a:xfrm>
          <a:prstGeom prst="rect">
            <a:avLst/>
          </a:prstGeom>
        </p:spPr>
      </p:pic>
      <p:pic>
        <p:nvPicPr>
          <p:cNvPr id="8194" name="Picture 2" descr="How Generative AI is making robots smarter and more capable | VentureBeat">
            <a:extLst>
              <a:ext uri="{FF2B5EF4-FFF2-40B4-BE49-F238E27FC236}">
                <a16:creationId xmlns:a16="http://schemas.microsoft.com/office/drawing/2014/main" id="{6BF45E43-2960-7E54-122A-67938EB0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36" y="1690688"/>
            <a:ext cx="5622378" cy="40492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39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2BB5-5646-C55C-A1F8-378E2CA0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99FF66"/>
                </a:solidFill>
                <a:latin typeface="Copperplate Gothic Bold" panose="020E0705020206020404" pitchFamily="34" charset="0"/>
              </a:rPr>
              <a:t>Objectives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75FF-2FE5-B998-D922-DA734A21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Train ML model with medical datasets (e.g., PIMA).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Add a second-layer ML model as a verification stage.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Improve accuracy and reduce overdiagnosis.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</a:rPr>
              <a:t>Provide smart, data-backed recommendations.</a:t>
            </a:r>
          </a:p>
          <a:p>
            <a:endParaRPr lang="en-IN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0F0B725-988D-7305-79A3-A5B7EB4D7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0" y="22066"/>
            <a:ext cx="125730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9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3820-F242-C092-0DC2-5A71B9AC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Tools &amp; Technologies:</a:t>
            </a:r>
            <a:endParaRPr lang="en-IN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3436729-DFE9-E11C-F24A-5CDF155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0" y="22066"/>
            <a:ext cx="1257300" cy="100584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F13FAD8-6331-95A8-E357-522F5DE3F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77800"/>
            <a:ext cx="649588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Scikit-learn,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XGBoost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, Random Forest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Pandas, NumPy, Matplotlib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Django (for web interface)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VS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Power BI (for insights and visuals)</a:t>
            </a:r>
          </a:p>
        </p:txBody>
      </p:sp>
    </p:spTree>
    <p:extLst>
      <p:ext uri="{BB962C8B-B14F-4D97-AF65-F5344CB8AC3E}">
        <p14:creationId xmlns:p14="http://schemas.microsoft.com/office/powerpoint/2010/main" val="415362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20E7-B81F-7EF4-C7E8-E1F427DA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Dataset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12EDC-B6A4-AC6B-55B2-0F270E01B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Dataset Used: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 PIMA Indians Diabetes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Features:</a:t>
            </a: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Glucose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Blood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BMI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Insulin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Pregnancies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Diabetes Pedigree Function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5B468D9-56A3-62FE-7E70-700E4FC26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0" y="22066"/>
            <a:ext cx="1257300" cy="1005840"/>
          </a:xfrm>
          <a:prstGeom prst="rect">
            <a:avLst/>
          </a:prstGeom>
        </p:spPr>
      </p:pic>
      <p:pic>
        <p:nvPicPr>
          <p:cNvPr id="5" name="Picture 2" descr="1,900+ Medical Symbol Logo Stock Illustrations, Royalty-Free Vector  Graphics &amp; Clip Art - iStock">
            <a:extLst>
              <a:ext uri="{FF2B5EF4-FFF2-40B4-BE49-F238E27FC236}">
                <a16:creationId xmlns:a16="http://schemas.microsoft.com/office/drawing/2014/main" id="{C45D0A63-97C3-F2CB-E381-7B00EE429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857" y="1162843"/>
            <a:ext cx="3314043" cy="248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82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412</Words>
  <Application>Microsoft Office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Algerian</vt:lpstr>
      <vt:lpstr>Arial</vt:lpstr>
      <vt:lpstr>Arial Rounded MT Bold</vt:lpstr>
      <vt:lpstr>Calibri</vt:lpstr>
      <vt:lpstr>Calibri Light</vt:lpstr>
      <vt:lpstr>Century</vt:lpstr>
      <vt:lpstr>Copperplate Gothic Bold</vt:lpstr>
      <vt:lpstr>Garamond</vt:lpstr>
      <vt:lpstr>Harlow Solid Italic</vt:lpstr>
      <vt:lpstr>Palace Script MT</vt:lpstr>
      <vt:lpstr>Office Theme</vt:lpstr>
      <vt:lpstr>PowerPoint Presentation</vt:lpstr>
      <vt:lpstr>GlucoAI: Smart Diabetes Risk Predictor</vt:lpstr>
      <vt:lpstr>Early Diagnosis, Smarter Decisions with AI</vt:lpstr>
      <vt:lpstr>Introduction :</vt:lpstr>
      <vt:lpstr>Problem Statement :</vt:lpstr>
      <vt:lpstr>Innovative Idea</vt:lpstr>
      <vt:lpstr>Objectives :</vt:lpstr>
      <vt:lpstr>Tools &amp; Technologies:</vt:lpstr>
      <vt:lpstr>Dataset Overview:</vt:lpstr>
      <vt:lpstr>How It Work:</vt:lpstr>
      <vt:lpstr>Why Dual-Training is Game-Changer:</vt:lpstr>
      <vt:lpstr>Future Enhancements:</vt:lpstr>
      <vt:lpstr>Conclusion: </vt:lpstr>
      <vt:lpstr>              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akashrelekar1904@gmail.com</dc:creator>
  <cp:lastModifiedBy>akashrelekar1904@gmail.com</cp:lastModifiedBy>
  <cp:revision>1</cp:revision>
  <dcterms:created xsi:type="dcterms:W3CDTF">2025-04-19T16:10:19Z</dcterms:created>
  <dcterms:modified xsi:type="dcterms:W3CDTF">2025-04-19T16:14:20Z</dcterms:modified>
</cp:coreProperties>
</file>